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6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E2BB9F1-4D81-412B-B1E9-266F19380748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70243D5-F1E0-4D7C-98C9-4CC0BCDAB109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5412-8B87-46F8-8658-5F974352BC3A}" type="slidenum">
              <a:rPr lang="es-ES" altLang="es-A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5115-1A66-41FC-98ED-66B84393CF7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17/07/2020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75CA-2B2E-42AC-859F-9F51BE3BC9E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1584" y="116633"/>
            <a:ext cx="7772400" cy="1470025"/>
          </a:xfrm>
        </p:spPr>
        <p:txBody>
          <a:bodyPr>
            <a:normAutofit/>
          </a:bodyPr>
          <a:lstStyle/>
          <a:p>
            <a:r>
              <a:rPr lang="es-AR" sz="8000" dirty="0"/>
              <a:t>ANATOMÍA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99656" y="1340768"/>
            <a:ext cx="6400800" cy="1752600"/>
          </a:xfrm>
        </p:spPr>
        <p:txBody>
          <a:bodyPr>
            <a:normAutofit/>
          </a:bodyPr>
          <a:lstStyle/>
          <a:p>
            <a:r>
              <a:rPr lang="es-AR" sz="6000" dirty="0"/>
              <a:t>SISTEMA MUSCULAR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3284984"/>
            <a:ext cx="4679801" cy="27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3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14" y="579511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SARTORIO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ESPINA ILÍACA ANTERIOR Y SUPERIOR, HACIA ABAJO Y ADENTRO HASTA CARA INTERNA DE LA EXTREMIDAD SUPERIOR DE LA TIBIA, EN LA PATA DE GANSO.</a:t>
            </a:r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FLEXIÓN Y ROTACION EXTERNA DEL MUSLO SOBRE EL TRONCO.</a:t>
            </a:r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94634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188640"/>
            <a:ext cx="3008313" cy="576064"/>
          </a:xfrm>
        </p:spPr>
        <p:txBody>
          <a:bodyPr>
            <a:normAutofit fontScale="90000"/>
          </a:bodyPr>
          <a:lstStyle/>
          <a:p>
            <a:r>
              <a:rPr lang="es-AR" sz="4400" dirty="0"/>
              <a:t>CUÁDRICEPS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692696"/>
            <a:ext cx="3008313" cy="6148176"/>
          </a:xfrm>
        </p:spPr>
        <p:txBody>
          <a:bodyPr>
            <a:normAutofit lnSpcReduction="10000"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-PORCIÓN LARGA: DESDE ESPINA ILÍACA ANTERIOR HACIA ABAJO HASTA UNIRSE CON LAS OTRAS TRES PORCIONES.</a:t>
            </a:r>
          </a:p>
          <a:p>
            <a:r>
              <a:rPr lang="es-AR" sz="2000" dirty="0"/>
              <a:t>-VASTO EXTERNO: CARA EXTERNA DEL FÉMUR, FIBRAS VAN HACIA ABAJO Y SE UNEN AL CUERPO.</a:t>
            </a:r>
          </a:p>
          <a:p>
            <a:r>
              <a:rPr lang="es-AR" sz="2000" dirty="0"/>
              <a:t>-VASTO INTERNO: DESDE CARA POSTERIOR Y LABIO INTERNO DE LÍNEA ÁSPERA, FIBRAS VAN POR DELANTE Y AFUERA Y SE UNEN CON EL CUERPO.</a:t>
            </a:r>
          </a:p>
          <a:p>
            <a:r>
              <a:rPr lang="es-AR" sz="2000" dirty="0"/>
              <a:t>-PORCIÓN CRURAL: DESDE CARA ANTERIÓR DEL FÉMUR, FIBRAS HACIA ADELANTE UNIÉNDOSE A LAS OTRAS TRES.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08" y="980728"/>
            <a:ext cx="50615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5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260648"/>
            <a:ext cx="3008313" cy="5090244"/>
          </a:xfrm>
        </p:spPr>
        <p:txBody>
          <a:bodyPr>
            <a:normAutofit/>
          </a:bodyPr>
          <a:lstStyle/>
          <a:p>
            <a:r>
              <a:rPr lang="es-AR" dirty="0"/>
              <a:t>-</a:t>
            </a:r>
            <a:r>
              <a:rPr lang="es-AR" sz="2000" dirty="0"/>
              <a:t>EL CUERPO MUSCULAR SE CONDENSA EN UN TENDÓN Y SE INSERTA EN EL BORDE SUPERIOR DE LA RÓTULA. DEL TUBÉRCULO INFERIOR DE ÉSTA SURGE OTRO TENDON HASTA LA EXTREMIDAD SUPERIOR DE LA ESPINILLA.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EXTENSOR DE LA PIERNA.</a:t>
            </a:r>
          </a:p>
          <a:p>
            <a:r>
              <a:rPr lang="es-AR" sz="2000" dirty="0"/>
              <a:t>AL CONTRAERSE LA PORCIÓN LARGA FLEXIONA EL MUSLO SOBRE EL TRONCO.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4600" l="10000" r="90000">
                        <a14:foregroundMark x1="42333" y1="8800" x2="50778" y2="4400"/>
                        <a14:foregroundMark x1="39667" y1="87200" x2="41444" y2="92600"/>
                        <a14:foregroundMark x1="58444" y1="93400" x2="62444" y2="87000"/>
                        <a14:foregroundMark x1="41889" y1="94600" x2="39667" y2="8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047750"/>
            <a:ext cx="4104456" cy="33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17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7" y="188640"/>
            <a:ext cx="3008313" cy="576064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ADUCTORES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692696"/>
            <a:ext cx="3008313" cy="5400600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SON TRES MÚSCULOS QUE TIENEN EL MISMO ORÍGEN.</a:t>
            </a:r>
          </a:p>
          <a:p>
            <a:r>
              <a:rPr lang="es-AR" sz="2000" dirty="0"/>
              <a:t>DESDE LA RAMA ISQUIOPUBIANA, EL MEDIANO SE INSERTA EN EL INTERSTICIO.</a:t>
            </a:r>
          </a:p>
          <a:p>
            <a:r>
              <a:rPr lang="es-AR" sz="2000" dirty="0"/>
              <a:t>EL MENOR EN EL TERCIO SUPERIOR.</a:t>
            </a:r>
          </a:p>
          <a:p>
            <a:r>
              <a:rPr lang="es-AR" sz="2000" dirty="0"/>
              <a:t>EL MAYOR EN TODA LA LONGITUD DEL INTERSTICIO.</a:t>
            </a:r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ADUCTORES Y ROTADORES EXTERNOS.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980728"/>
            <a:ext cx="50405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6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332656"/>
            <a:ext cx="3008313" cy="936104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BÍCEPS FEMORAL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1268760"/>
            <a:ext cx="3008313" cy="5040560"/>
          </a:xfrm>
        </p:spPr>
        <p:txBody>
          <a:bodyPr>
            <a:normAutofit fontScale="92500" lnSpcReduction="10000"/>
          </a:bodyPr>
          <a:lstStyle/>
          <a:p>
            <a:r>
              <a:rPr lang="es-AR" sz="2000" dirty="0"/>
              <a:t>TIENE PORCIÓN LARGA Y PORCIÓN CORTA.</a:t>
            </a:r>
          </a:p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PORCION LARGA, DESDE LA TUBEROSIDAD ISQUIÁTICA DEL ILÍACO LAS FIBRAS VAN ABJO Y AFUERA.</a:t>
            </a:r>
          </a:p>
          <a:p>
            <a:r>
              <a:rPr lang="es-AR" sz="2000" dirty="0"/>
              <a:t>PORCIÓN CORTA, DESDE CARA POSTERIOR DEL FÉMUR.</a:t>
            </a:r>
          </a:p>
          <a:p>
            <a:r>
              <a:rPr lang="es-AR" sz="2000" dirty="0"/>
              <a:t>AMBAS PORCIONES FORMAN UN CUERPO Y SE INSERTAN, A TRAVÉS DE UN TENDÓN, EN LA CABEZA DEL PERONÉ. </a:t>
            </a:r>
          </a:p>
          <a:p>
            <a:r>
              <a:rPr lang="es-AR" sz="2000" b="1" dirty="0"/>
              <a:t>ACCIÓN:</a:t>
            </a:r>
          </a:p>
          <a:p>
            <a:r>
              <a:rPr lang="es-AR" sz="2000" b="1" dirty="0"/>
              <a:t> </a:t>
            </a:r>
            <a:r>
              <a:rPr lang="es-AR" sz="2000" dirty="0"/>
              <a:t>FLEXIÓN DE LA PIERNA SOBRE EL MUSLO.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052736"/>
            <a:ext cx="30963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2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260648"/>
            <a:ext cx="3384376" cy="1368152"/>
          </a:xfrm>
        </p:spPr>
        <p:txBody>
          <a:bodyPr>
            <a:noAutofit/>
          </a:bodyPr>
          <a:lstStyle/>
          <a:p>
            <a:pPr algn="just"/>
            <a:r>
              <a:rPr lang="es-AR" sz="2800" dirty="0"/>
              <a:t>SEMIMEMBRANOSO Y SEMITENDINOSO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1" y="1916833"/>
            <a:ext cx="3008313" cy="4209331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TUBEROSODAD ISQUIÁTICA DEL ILÍACO, FIBRAS VAN HACIA ABAJO HASTA LA PATA DE GANSO.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FLEXIÓN DE LA PIERNA SOBRE EL MUSLO.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-3200" r="19100" b="30776"/>
          <a:stretch/>
        </p:blipFill>
        <p:spPr bwMode="auto">
          <a:xfrm>
            <a:off x="6096000" y="980728"/>
            <a:ext cx="3888432" cy="352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2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135560" y="1052737"/>
            <a:ext cx="7772400" cy="1470025"/>
          </a:xfrm>
        </p:spPr>
        <p:txBody>
          <a:bodyPr>
            <a:normAutofit/>
          </a:bodyPr>
          <a:lstStyle/>
          <a:p>
            <a:r>
              <a:rPr lang="es-AR" sz="8000" dirty="0"/>
              <a:t>PANTORRILLAS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s-AR" sz="4400" dirty="0"/>
              <a:t>-GEMELOS</a:t>
            </a:r>
          </a:p>
          <a:p>
            <a:endParaRPr lang="es-AR" sz="4400" dirty="0"/>
          </a:p>
          <a:p>
            <a:pPr algn="l"/>
            <a:r>
              <a:rPr lang="es-AR" sz="4400" dirty="0"/>
              <a:t>-SÓLEO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03" y="3386733"/>
            <a:ext cx="4134297" cy="347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2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GEMELOS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LAS CRESTAS EN LAS QUE SE DIVIDE LA LÍNEA ÁSPERA EN SU EXTREMO INFERIOR UNIÉNDOSE EN EL TENDÓN DE AQUILES QUE SE INSERTA EN EL CALCÁNEO.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EXTENSIÓN DEL PIE Y COLABORAN EN LA EXTENSIÓN DE LA PIERNA.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SÓLEO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LA CARA SUPERIOR DE LA TIBIA, PERONÉ Y MEMBRANA INTERÓSEA, FIBRAS VAN HACIA ABAJO Y SE UNEN EN EL TENDÓN DE AQUILES.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EXTENSOR DEL PIE (PONER DE PUNTAS).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876425"/>
            <a:ext cx="32575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48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423592" y="6206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sz="8000" dirty="0"/>
              <a:t>CINTURA ESCAPULAR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999656" y="2564904"/>
            <a:ext cx="6400800" cy="3384376"/>
          </a:xfrm>
        </p:spPr>
        <p:txBody>
          <a:bodyPr>
            <a:normAutofit/>
          </a:bodyPr>
          <a:lstStyle/>
          <a:p>
            <a:pPr algn="l"/>
            <a:r>
              <a:rPr lang="es-AR" dirty="0"/>
              <a:t>-DELTOIDES</a:t>
            </a:r>
          </a:p>
          <a:p>
            <a:pPr algn="l"/>
            <a:r>
              <a:rPr lang="es-AR" dirty="0"/>
              <a:t>-SUPRAESPINOSO</a:t>
            </a:r>
          </a:p>
          <a:p>
            <a:pPr algn="l"/>
            <a:r>
              <a:rPr lang="es-AR" dirty="0"/>
              <a:t>-INFRAESPINOSO</a:t>
            </a:r>
          </a:p>
          <a:p>
            <a:pPr algn="l"/>
            <a:r>
              <a:rPr lang="es-AR" dirty="0"/>
              <a:t>-REDONDO MENOR</a:t>
            </a:r>
          </a:p>
          <a:p>
            <a:pPr algn="l"/>
            <a:r>
              <a:rPr lang="es-AR" dirty="0"/>
              <a:t>-REDONDO MAYOR</a:t>
            </a:r>
          </a:p>
          <a:p>
            <a:pPr algn="l"/>
            <a:r>
              <a:rPr lang="es-AR" dirty="0"/>
              <a:t>-SUBESCAPULAR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60" b="91768" l="9248" r="92320">
                        <a14:foregroundMark x1="18966" y1="32446" x2="79937" y2="30145"/>
                        <a14:foregroundMark x1="44044" y1="38741" x2="9248" y2="32567"/>
                        <a14:foregroundMark x1="12696" y1="40799" x2="10188" y2="18160"/>
                        <a14:foregroundMark x1="15361" y1="43826" x2="92320" y2="3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" t="18740" r="5649" b="-18740"/>
          <a:stretch/>
        </p:blipFill>
        <p:spPr bwMode="auto">
          <a:xfrm>
            <a:off x="8598408" y="2741172"/>
            <a:ext cx="3593592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63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79576" y="188640"/>
            <a:ext cx="7772400" cy="1467594"/>
          </a:xfrm>
        </p:spPr>
        <p:txBody>
          <a:bodyPr>
            <a:normAutofit/>
          </a:bodyPr>
          <a:lstStyle/>
          <a:p>
            <a:r>
              <a:rPr lang="es-AR" dirty="0"/>
              <a:t>CINTURA PELVIANA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711624" y="1484784"/>
            <a:ext cx="3808512" cy="424847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s-AR" dirty="0"/>
              <a:t>GLÚTEO MENOR</a:t>
            </a:r>
          </a:p>
          <a:p>
            <a:pPr marL="457200" indent="-457200" algn="l">
              <a:buFontTx/>
              <a:buChar char="-"/>
            </a:pPr>
            <a:endParaRPr lang="es-AR" dirty="0"/>
          </a:p>
          <a:p>
            <a:pPr marL="457200" indent="-457200" algn="l">
              <a:buFontTx/>
              <a:buChar char="-"/>
            </a:pPr>
            <a:r>
              <a:rPr lang="es-AR" dirty="0"/>
              <a:t>GLÚTEO MEDIO</a:t>
            </a:r>
          </a:p>
          <a:p>
            <a:pPr marL="457200" indent="-457200" algn="l">
              <a:buFontTx/>
              <a:buChar char="-"/>
            </a:pPr>
            <a:endParaRPr lang="es-AR" dirty="0"/>
          </a:p>
          <a:p>
            <a:pPr marL="457200" indent="-457200" algn="l">
              <a:buFontTx/>
              <a:buChar char="-"/>
            </a:pPr>
            <a:r>
              <a:rPr lang="es-AR" dirty="0"/>
              <a:t>GLÚTEO MAYOR</a:t>
            </a:r>
          </a:p>
          <a:p>
            <a:pPr marL="457200" indent="-457200" algn="l">
              <a:buFontTx/>
              <a:buChar char="-"/>
            </a:pPr>
            <a:endParaRPr lang="es-AR" dirty="0"/>
          </a:p>
          <a:p>
            <a:pPr marL="457200" indent="-457200" algn="l">
              <a:buFontTx/>
              <a:buChar char="-"/>
            </a:pPr>
            <a:r>
              <a:rPr lang="es-AR" dirty="0"/>
              <a:t>PIRAMIDAL</a:t>
            </a:r>
          </a:p>
          <a:p>
            <a:pPr marL="457200" indent="-457200" algn="l">
              <a:buFontTx/>
              <a:buChar char="-"/>
            </a:pPr>
            <a:endParaRPr lang="es-AR" dirty="0"/>
          </a:p>
          <a:p>
            <a:pPr algn="l"/>
            <a:endParaRPr lang="es-AR" dirty="0"/>
          </a:p>
          <a:p>
            <a:pPr marL="457200" indent="-457200" algn="l">
              <a:buFontTx/>
              <a:buChar char="-"/>
            </a:pP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7032104" y="1916832"/>
            <a:ext cx="2880320" cy="310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3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116632"/>
            <a:ext cx="3008313" cy="685378"/>
          </a:xfrm>
        </p:spPr>
        <p:txBody>
          <a:bodyPr>
            <a:normAutofit/>
          </a:bodyPr>
          <a:lstStyle/>
          <a:p>
            <a:r>
              <a:rPr lang="es-AR" sz="4000" dirty="0"/>
              <a:t>DELTOIDES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908720"/>
            <a:ext cx="3008313" cy="5616624"/>
          </a:xfrm>
        </p:spPr>
        <p:txBody>
          <a:bodyPr>
            <a:normAutofit fontScale="92500" lnSpcReduction="10000"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ORÍGEN EN TRES LUGARES:</a:t>
            </a:r>
          </a:p>
          <a:p>
            <a:r>
              <a:rPr lang="es-AR" sz="2000" dirty="0"/>
              <a:t>PORCIÓN EXTERNA DE LA ESPINA DE LA ESCÁPULA, ACROMION Y PARTE EXTERNA DE LA CLAVÍCULA. SE FORMA UN CUERPO MUSCULAR QUE SE INSERTA EN LA CARA EXTERNA DEL HÚMERO, EN SU TERCIO SUPERIOR.</a:t>
            </a:r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ACCIÓN CONJUNTA ES LA ABDUCCIÓN DE EL BRAZO.</a:t>
            </a:r>
          </a:p>
          <a:p>
            <a:r>
              <a:rPr lang="es-AR" sz="2000" dirty="0"/>
              <a:t>CONTRACCIÓN DE PORCIÓN ANTERIOR, SEPARA EL BRAZO ADELANTE; Y LA DE LA PORCIÓN POSTERIOR SEPARA EL BRAZO HACIA ATRÁS.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49" y="459321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544318"/>
            <a:ext cx="4064000" cy="23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2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60648"/>
            <a:ext cx="3744416" cy="598388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SUPRAESPINOSO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1" y="1052737"/>
            <a:ext cx="3008313" cy="5073427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FOSA SUPRAESPINOSA DEL OMÓPLATO, FIBRAS HACIA AFUERA HASTA LA TUBEROSODAD EXTERNA DEL HÚMERO.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ABDUCTOR DEL BRAZO.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8" y="2393504"/>
            <a:ext cx="35283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4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404664"/>
            <a:ext cx="3394720" cy="598388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INFRAESPINOSO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1124745"/>
            <a:ext cx="3008313" cy="4979095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LA FOSA INFRAESPINOSA Y CARA POSTERIOR DEL OMÓPLATO, FIBRAS HACIA AFUERA HASTA LA TUBEROSIDAD EXTERNA DEL HÚMERO.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ADUCTOR Y ROTADOR EXTERNO DEL BRAZO.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/>
          <a:stretch/>
        </p:blipFill>
        <p:spPr bwMode="auto">
          <a:xfrm>
            <a:off x="8951640" y="3471490"/>
            <a:ext cx="3240360" cy="33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4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REDONDO MENOR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PARTE EXTERNA DE LA CARA POSTERIOR DEL OMÓPLATO, FIBRAS HACIA AFUERA HASTA LA TUBEROSIDAD EXTERNA DEL HÚMERO.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ADUCTOR Y ROTADOR EXTERNO DEL BRAZO.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64" y="3473624"/>
            <a:ext cx="30243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7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REDONDO MAYOR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PARTE EXTERNA DE CARA POSTERIOR DE LA ESCÁPULA, FIBRAS HACIA AFUERA Y ADELANTE HASTA LA TUBEROSIDAD INTERNA DEL HÚMERO.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LLEVA EL BRAZO HACIA ATRÁS Y ADENTRO, Y ES ROTADOR INTERNO DEL MISMO.</a:t>
            </a:r>
          </a:p>
          <a:p>
            <a:endParaRPr lang="es-A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80" y="3257600"/>
            <a:ext cx="28803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32656"/>
            <a:ext cx="3682752" cy="670396"/>
          </a:xfrm>
        </p:spPr>
        <p:txBody>
          <a:bodyPr>
            <a:normAutofit/>
          </a:bodyPr>
          <a:lstStyle/>
          <a:p>
            <a:r>
              <a:rPr lang="es-AR" sz="4000" dirty="0"/>
              <a:t>SUBESCAPULAR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5" y="1124745"/>
            <a:ext cx="3008313" cy="4835079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TODA LA CARA ANTERIOR DE LA ESCAPULA, EN ABANICO HASTA LA TUBEROSIDAD INTERNA DEL HÚMERO.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ADUCTOR DEL BRAZO.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24" y="3531920"/>
            <a:ext cx="3384376" cy="33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8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207568" y="332657"/>
            <a:ext cx="7772400" cy="1584175"/>
          </a:xfrm>
        </p:spPr>
        <p:txBody>
          <a:bodyPr>
            <a:normAutofit/>
          </a:bodyPr>
          <a:lstStyle/>
          <a:p>
            <a:r>
              <a:rPr lang="es-AR" sz="8000" dirty="0"/>
              <a:t>BRAZO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631504" y="1988840"/>
            <a:ext cx="6400800" cy="3744416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-BÍCEPS</a:t>
            </a:r>
          </a:p>
          <a:p>
            <a:pPr algn="l"/>
            <a:r>
              <a:rPr lang="es-AR" sz="4400" dirty="0"/>
              <a:t>-CORACOBRAQUIAL</a:t>
            </a:r>
          </a:p>
          <a:p>
            <a:pPr algn="l"/>
            <a:r>
              <a:rPr lang="es-AR" sz="4400" dirty="0"/>
              <a:t>-BRAQUIAL ANTERIOR</a:t>
            </a:r>
          </a:p>
          <a:p>
            <a:pPr algn="l"/>
            <a:r>
              <a:rPr lang="es-AR" sz="4400" dirty="0"/>
              <a:t>-TRÍCEPS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735616" y="2866957"/>
            <a:ext cx="3456384" cy="39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03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166316"/>
            <a:ext cx="3008313" cy="670396"/>
          </a:xfrm>
        </p:spPr>
        <p:txBody>
          <a:bodyPr>
            <a:normAutofit/>
          </a:bodyPr>
          <a:lstStyle/>
          <a:p>
            <a:r>
              <a:rPr lang="es-AR" sz="4000" dirty="0"/>
              <a:t>BÍCEPS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4" y="980729"/>
            <a:ext cx="4978896" cy="5145435"/>
          </a:xfrm>
        </p:spPr>
        <p:txBody>
          <a:bodyPr>
            <a:normAutofit lnSpcReduction="10000"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TIENE DOS PORCIONES.</a:t>
            </a:r>
          </a:p>
          <a:p>
            <a:r>
              <a:rPr lang="es-AR" sz="2000" dirty="0"/>
              <a:t>PORCION CORTA, DESDE APÓFISIS CORACOIDES DEL OMÓPLATO POR UN TENDÓN.</a:t>
            </a:r>
          </a:p>
          <a:p>
            <a:r>
              <a:rPr lang="es-AR" sz="2000" dirty="0"/>
              <a:t>PORCIÓN LARGA, DESDE EL HUESO UBICADO POR ENCIMA DE LA CAVIDAD GLENÓIDEA DEL OMÓPLATO, POR TENDÓN QUE PASA POR LA CORREDERA BICIPITAL.</a:t>
            </a:r>
          </a:p>
          <a:p>
            <a:r>
              <a:rPr lang="es-AR" sz="2000" dirty="0"/>
              <a:t>AMBAS PORCIONES SE UNEN EN UN CUERPO MUSCULAR Y POR UN TENDÓN SE INSERTAN EN LA TUBEROSIDAD BICIPITAL DEL RADIO.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PRINCIPAL FLEXOR Y SUPINADOR DEL ANTEBRAZO.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44" y="2828925"/>
            <a:ext cx="2681456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87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32656"/>
            <a:ext cx="4114800" cy="598388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CORACOBRAQUIAL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0" y="1052736"/>
            <a:ext cx="5050904" cy="554461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PROFUNDO RESPECTO DEL BÍCEPS.</a:t>
            </a:r>
          </a:p>
          <a:p>
            <a:r>
              <a:rPr lang="es-AR" sz="2000" dirty="0"/>
              <a:t>DESDE LA APÓFISIS CORACOIDES HASTA LA CARA ANTERIOR DEL HÚMERO EN SU PARTE MEDIA.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SEPARA EL BRAZO HACIA ADELANTE.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17733" r="59268" b="13323"/>
          <a:stretch/>
        </p:blipFill>
        <p:spPr bwMode="auto">
          <a:xfrm>
            <a:off x="9311680" y="3712464"/>
            <a:ext cx="2880320" cy="314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35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BRAQUIAL ANTERIOR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1" y="1772817"/>
            <a:ext cx="3008313" cy="4353347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CARA ANTERIOR DEL HÚMERO, FIBRAS HACIA ABAJO HASTA LA APÓFISIS CORONOIDES DEL CÚBITO.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FLEXOR DEL ANTEBRAZO.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136" y="3171825"/>
            <a:ext cx="2131864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3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GLÚTEO MENOR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FOSA ANTERIÓR DE LA FOSA ILÍACA EXTERNA, VA HACIA AFUERA Y HACIA ABAJO Y SE INSERTA EN EL BORDE ANTERIOR DE LA CRESTA DEL TROCÁNTER.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ABDUCTOR DE LA PIERNA Y ROTADOR INTERNO DEL MUSLO.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620688"/>
            <a:ext cx="46622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95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260648"/>
            <a:ext cx="3008313" cy="670396"/>
          </a:xfrm>
        </p:spPr>
        <p:txBody>
          <a:bodyPr>
            <a:normAutofit/>
          </a:bodyPr>
          <a:lstStyle/>
          <a:p>
            <a:r>
              <a:rPr lang="es-AR" sz="4000" dirty="0"/>
              <a:t>TRÍCEPS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544" y="1052736"/>
            <a:ext cx="5338936" cy="5472608"/>
          </a:xfrm>
        </p:spPr>
        <p:txBody>
          <a:bodyPr>
            <a:normAutofit lnSpcReduction="10000"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TIENE TRES CABEZAS.</a:t>
            </a:r>
          </a:p>
          <a:p>
            <a:r>
              <a:rPr lang="es-AR" sz="2000" dirty="0"/>
              <a:t>PORCIÓN LARGA, DESDE PORCIÓN INFERIOR DE A CARA GLENÓIDEA DEL OMÓPLATO Y SE DIRIGE ABAJO.</a:t>
            </a:r>
          </a:p>
          <a:p>
            <a:r>
              <a:rPr lang="es-AR" sz="2000" dirty="0"/>
              <a:t>VASTO EXTERNO, DESDE ENCIMA DEL CANAL DEL NERVIO RADIA EN CARA POSTERIOR DEL HÚMERO.</a:t>
            </a:r>
          </a:p>
          <a:p>
            <a:r>
              <a:rPr lang="es-AR" sz="2000" dirty="0"/>
              <a:t>VASTO INTERNO, SE ORIGINA DEBAJO DEL MISMO CANAL.</a:t>
            </a:r>
          </a:p>
          <a:p>
            <a:r>
              <a:rPr lang="es-AR" sz="2000" dirty="0"/>
              <a:t>LAS TRES PORCIONES SE UNEN EN UN TENDÓN INSERTÁNDOSE EN EL OLÉCRANON.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EXTENSIÓN DEL BRAZO CON RESPECTO AL ANTEBRAZO.</a:t>
            </a:r>
          </a:p>
          <a:p>
            <a:endParaRPr lang="es-A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13" y="2609528"/>
            <a:ext cx="259228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15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09800" y="476674"/>
            <a:ext cx="7772400" cy="1080119"/>
          </a:xfrm>
        </p:spPr>
        <p:txBody>
          <a:bodyPr>
            <a:noAutofit/>
          </a:bodyPr>
          <a:lstStyle/>
          <a:p>
            <a:r>
              <a:rPr lang="es-AR" sz="8000" dirty="0"/>
              <a:t>TRONCO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5520" y="1628800"/>
            <a:ext cx="8568952" cy="4680520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CUELLO</a:t>
            </a:r>
          </a:p>
          <a:p>
            <a:pPr algn="l"/>
            <a:r>
              <a:rPr lang="es-AR" dirty="0"/>
              <a:t>REGIÓN ANTERO LATERAL:</a:t>
            </a:r>
          </a:p>
          <a:p>
            <a:pPr algn="l"/>
            <a:r>
              <a:rPr lang="es-AR" dirty="0"/>
              <a:t>-ESTERNOCLEIDOMASTÓIDEO</a:t>
            </a:r>
          </a:p>
          <a:p>
            <a:pPr algn="l"/>
            <a:r>
              <a:rPr lang="es-AR" dirty="0"/>
              <a:t>REGIÓN PRE VERTEBRAL</a:t>
            </a:r>
          </a:p>
          <a:p>
            <a:pPr algn="l"/>
            <a:r>
              <a:rPr lang="es-AR" dirty="0"/>
              <a:t>-ESCALENOS ANTERIOR, MEDIO Y POSTERIOR.</a:t>
            </a:r>
          </a:p>
          <a:p>
            <a:pPr algn="l"/>
            <a:r>
              <a:rPr lang="es-AR" dirty="0"/>
              <a:t>REGIÓN POSTERIOR</a:t>
            </a:r>
          </a:p>
          <a:p>
            <a:pPr algn="l"/>
            <a:r>
              <a:rPr lang="es-AR" dirty="0"/>
              <a:t>-ESPLENIO, COMPLEJO MAYOR Y MENOR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5" y="3810000"/>
            <a:ext cx="2371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6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03512" y="404664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REGIÓN DORSAL</a:t>
            </a:r>
          </a:p>
          <a:p>
            <a:pPr algn="l"/>
            <a:r>
              <a:rPr lang="es-AR" dirty="0"/>
              <a:t>PLANO SUPERFICIAL</a:t>
            </a:r>
          </a:p>
          <a:p>
            <a:pPr algn="l"/>
            <a:r>
              <a:rPr lang="es-AR" dirty="0"/>
              <a:t>-TRAPECIO, DORSAL ANCHO.</a:t>
            </a:r>
          </a:p>
          <a:p>
            <a:pPr algn="l"/>
            <a:r>
              <a:rPr lang="es-AR" dirty="0"/>
              <a:t>PLANO MEDIO</a:t>
            </a:r>
          </a:p>
          <a:p>
            <a:pPr algn="l"/>
            <a:r>
              <a:rPr lang="es-AR" dirty="0"/>
              <a:t>-ROMBOIDES, TRIANGULAR DEL OMÓPLATO, SERRATO MENOR SUPERIOR E INFERIOR, CUADRADO DE LOS LOMOS.</a:t>
            </a:r>
          </a:p>
          <a:p>
            <a:pPr algn="l"/>
            <a:r>
              <a:rPr lang="es-AR" dirty="0"/>
              <a:t>PLANO PROFUNDO</a:t>
            </a:r>
          </a:p>
          <a:p>
            <a:pPr algn="l"/>
            <a:r>
              <a:rPr lang="es-AR" dirty="0"/>
              <a:t>-MÚSCULOS DE LOS CANALES VERTEBRALES.</a:t>
            </a:r>
          </a:p>
        </p:txBody>
      </p:sp>
    </p:spTree>
    <p:extLst>
      <p:ext uri="{BB962C8B-B14F-4D97-AF65-F5344CB8AC3E}">
        <p14:creationId xmlns:p14="http://schemas.microsoft.com/office/powerpoint/2010/main" val="1113664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47528" y="260648"/>
            <a:ext cx="8496944" cy="6048672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REGIÓN VENTRAL</a:t>
            </a:r>
          </a:p>
          <a:p>
            <a:pPr algn="l"/>
            <a:r>
              <a:rPr lang="es-AR" dirty="0"/>
              <a:t>PORCIÓN TORÁCICA</a:t>
            </a:r>
          </a:p>
          <a:p>
            <a:pPr algn="l"/>
            <a:r>
              <a:rPr lang="es-AR" dirty="0"/>
              <a:t>-PECTORAL MAYOR Y MENOR</a:t>
            </a:r>
          </a:p>
          <a:p>
            <a:pPr algn="l"/>
            <a:r>
              <a:rPr lang="es-AR" dirty="0"/>
              <a:t>PORCIÓN ABDOMINAL</a:t>
            </a:r>
          </a:p>
          <a:p>
            <a:pPr algn="l"/>
            <a:r>
              <a:rPr lang="es-AR" dirty="0"/>
              <a:t>-RECTO ANTERIOR DEL ABDÓMEN.</a:t>
            </a:r>
          </a:p>
          <a:p>
            <a:pPr algn="l"/>
            <a:r>
              <a:rPr lang="es-AR" sz="4400" dirty="0"/>
              <a:t>REGIÓN LATERAL</a:t>
            </a:r>
          </a:p>
          <a:p>
            <a:pPr algn="l"/>
            <a:r>
              <a:rPr lang="es-AR" dirty="0"/>
              <a:t>PORCIÓN TORÁCICA</a:t>
            </a:r>
          </a:p>
          <a:p>
            <a:pPr algn="l"/>
            <a:r>
              <a:rPr lang="es-AR" dirty="0"/>
              <a:t>-SERRATO MAYOR</a:t>
            </a:r>
          </a:p>
          <a:p>
            <a:pPr algn="l"/>
            <a:r>
              <a:rPr lang="es-AR" dirty="0"/>
              <a:t>PORCIÓN ABDOMINAL</a:t>
            </a:r>
          </a:p>
          <a:p>
            <a:pPr algn="l"/>
            <a:r>
              <a:rPr lang="es-AR" dirty="0"/>
              <a:t>-OBLÍCUOS MAYOR Y MENOR, TRANSVERSO ABDOMINAL.</a:t>
            </a:r>
          </a:p>
        </p:txBody>
      </p:sp>
    </p:spTree>
    <p:extLst>
      <p:ext uri="{BB962C8B-B14F-4D97-AF65-F5344CB8AC3E}">
        <p14:creationId xmlns:p14="http://schemas.microsoft.com/office/powerpoint/2010/main" val="65158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8" y="260648"/>
            <a:ext cx="8219256" cy="742404"/>
          </a:xfrm>
        </p:spPr>
        <p:txBody>
          <a:bodyPr>
            <a:normAutofit/>
          </a:bodyPr>
          <a:lstStyle/>
          <a:p>
            <a:r>
              <a:rPr lang="es-AR" sz="4000" dirty="0"/>
              <a:t>ESTERNOCLEIDOOCCIPITOMASTÓIDEO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0" y="1052736"/>
            <a:ext cx="5338936" cy="5400600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PARTE INTERNA DE LA CLAVÍCULA Y PARTE SUPERIOR DEL ESTERNÓN HASTA APÓFISIS MASTÓIDES DEL HUESO TEMPORAL.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ROTADOR DE LA CABEZA Y FLEXOR DEL CUELLO.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60" y="3689648"/>
            <a:ext cx="31318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43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332656"/>
            <a:ext cx="3008313" cy="670396"/>
          </a:xfrm>
        </p:spPr>
        <p:txBody>
          <a:bodyPr>
            <a:normAutofit/>
          </a:bodyPr>
          <a:lstStyle/>
          <a:p>
            <a:r>
              <a:rPr lang="es-AR" sz="4000" dirty="0"/>
              <a:t>TRAPECIO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7528" y="980728"/>
            <a:ext cx="4968552" cy="554461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CARA POSTERIOR DEL OCCIPITAL Y APÓFISIS ESPINOSAS DE VÉRTEBRAS CERVICALES Y DORSALES HASTA LA ESPINA DEL OMÓPLATO.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ELEVAR HOMBROS, LLEVAR CABEZA Y HOMBROS HACIA ATRÁS.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56" y="3041576"/>
            <a:ext cx="30963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25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788" y="457200"/>
            <a:ext cx="3620245" cy="783771"/>
          </a:xfrm>
        </p:spPr>
        <p:txBody>
          <a:bodyPr>
            <a:normAutofit/>
          </a:bodyPr>
          <a:lstStyle/>
          <a:p>
            <a:r>
              <a:rPr lang="es-AR" sz="4000" dirty="0"/>
              <a:t>DORSAL ANCHO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03513" y="1412776"/>
            <a:ext cx="5096545" cy="518457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PARTE POSTERIOR DE CRESTA ILÍACA Y APÓFISIS ESPINOSAS DE LAS VÉRTEBRAS LUMBARES Y CINCO ÚLTIMAS DORSALES,VA EN ABANICO HASTA LA TUBEROSIDAD MENOR DEL HÚMERO O TROQUÍN.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ADUCCIÓN DE LOS BRAZOS Y LLEVA LOS CODOS HACIA ATRÁS.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40" y="3911948"/>
            <a:ext cx="3240360" cy="294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19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9" y="332656"/>
            <a:ext cx="3008313" cy="670396"/>
          </a:xfrm>
        </p:spPr>
        <p:txBody>
          <a:bodyPr>
            <a:normAutofit/>
          </a:bodyPr>
          <a:lstStyle/>
          <a:p>
            <a:r>
              <a:rPr lang="es-AR" sz="4000" dirty="0"/>
              <a:t>ROMBOIDES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7528" y="1052736"/>
            <a:ext cx="4968552" cy="5472608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APÓFISIS ESPINOSAS DE LAS CINCO PRIMERAS VÉRTEBRAS DORSALES HASTA EL BORDE INTERNO DE LA ESCÁPULA.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LLEVA LOS HOMBROS HACIA ATRÁS.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20" y="3761656"/>
            <a:ext cx="2520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03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9" y="273050"/>
            <a:ext cx="3141985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ANGULAR DEL OMÓPLATO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7528" y="1435100"/>
            <a:ext cx="4176464" cy="501823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APÓFISIS TRANSVERSAS DEL ATLAS Y 3°, 4° Y 5° VÉRTEBRAS CERVICALES HASTA EL ÁNGULO INTERNO DEL OMÓPLATO.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ELEVA Y RETRASA EL OMÓPLATO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8" y="3545633"/>
            <a:ext cx="2808312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133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60648"/>
            <a:ext cx="3008313" cy="1584176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SERRATO MENOR SUPERIOR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772816"/>
            <a:ext cx="4392488" cy="4680520"/>
          </a:xfrm>
        </p:spPr>
        <p:txBody>
          <a:bodyPr>
            <a:normAutofit/>
          </a:bodyPr>
          <a:lstStyle/>
          <a:p>
            <a:endParaRPr lang="es-AR" sz="2000" dirty="0"/>
          </a:p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APÓFISIS ESPINOSAS DE LA 7° VÉRTEBRA CERVICALY TRES PRIMERAS DORSALES, FIBRAS HACIA ABAJO EN LENGÜETAS HACIA PARTE POSTERIOR DE CARA EXTERNA DE LA 2°,3°,4° Y 5° COSTILLAS.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ELEVADOR DE LAS COSTILLAS (INSPIRACIÓN FORZADA).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6"/>
          <a:stretch/>
        </p:blipFill>
        <p:spPr bwMode="auto">
          <a:xfrm>
            <a:off x="9360421" y="3068960"/>
            <a:ext cx="2831579" cy="37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42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GLÚTEO MEDIO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LA FOSA MEDIA DEL FOSA ILÍACA EXTERNA AL BORDE SUPERIOR DE LA CRESTA DEL TROCÁNTER.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ABDUCTOR DE LA PIERNA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672526"/>
            <a:ext cx="35283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7896200" y="2060848"/>
            <a:ext cx="1944216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87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60647"/>
            <a:ext cx="3008313" cy="1512169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SERRATO MENOR INFERIOR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916832"/>
            <a:ext cx="4176464" cy="4752528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APÓFISIS ESPINOSAS DE LAS VÉRTEBRAS DORSALES 11 Y 12 Y LAS 2° Y 3° LUMBARES HASTA PARTE POSTERIOR DE LAS CUATRO ÚLTIMAS COSTILLAS.</a:t>
            </a:r>
          </a:p>
          <a:p>
            <a:endParaRPr lang="es-AR" sz="2000" dirty="0"/>
          </a:p>
          <a:p>
            <a:endParaRPr lang="es-AR" sz="2000" b="1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DESCIENDE LAS COSTILLAS (EXPIRACIÓN FORZADA).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 bwMode="auto">
          <a:xfrm>
            <a:off x="8977114" y="2818670"/>
            <a:ext cx="3214886" cy="403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18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73050"/>
            <a:ext cx="3213993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CUADRADO LUMBAR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435100"/>
            <a:ext cx="4464496" cy="5090244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LAS FIBRAS LLEVAN TRES CAMINOS;</a:t>
            </a:r>
          </a:p>
          <a:p>
            <a:r>
              <a:rPr lang="es-AR" sz="2000" dirty="0"/>
              <a:t>-PARTE INFERIOR DE LA 12° COSTILLA Y ORÍGEN EN APÓFISIS TRANSVERSA DE LAS VÉRTEBRAS LUMBARES.</a:t>
            </a:r>
          </a:p>
          <a:p>
            <a:r>
              <a:rPr lang="es-AR" sz="2000" dirty="0"/>
              <a:t>-ORÍGEN EN APÓFISIS TRANSVERSA DE VÉRTEBRAS LUMBARES E INSERCIÓN EN CRESTA ILÍACA.</a:t>
            </a:r>
          </a:p>
          <a:p>
            <a:r>
              <a:rPr lang="es-AR" sz="2000" dirty="0"/>
              <a:t>-OTRAS FIBRAS UNEN DIRECTAMENTE LA 12° COSTILLA Y LA CRESTA ILÍACA.</a:t>
            </a:r>
          </a:p>
          <a:p>
            <a:endParaRPr lang="es-AR" sz="2000" dirty="0"/>
          </a:p>
          <a:p>
            <a:r>
              <a:rPr lang="es-AR" sz="2000" b="1" dirty="0"/>
              <a:t>ACCIÓN: </a:t>
            </a:r>
          </a:p>
          <a:p>
            <a:r>
              <a:rPr lang="es-AR" sz="2000" dirty="0"/>
              <a:t>FLEXIÓN LATERAL DEL TRONCO.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40" y="3545632"/>
            <a:ext cx="32403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79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116632"/>
            <a:ext cx="4032448" cy="1440160"/>
          </a:xfrm>
        </p:spPr>
        <p:txBody>
          <a:bodyPr>
            <a:normAutofit fontScale="90000"/>
          </a:bodyPr>
          <a:lstStyle/>
          <a:p>
            <a:r>
              <a:rPr lang="es-AR" sz="3600" dirty="0"/>
              <a:t>ILIOCOSTAL, DORSAL LARGO Y TRANVERSO ESPINOSO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556792"/>
            <a:ext cx="6048672" cy="5112568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ORÍGEN COMÚN, DESDE CARA POSTERIOR DEL SACRO Y PARTE POSTERIOR DE LA CRESTA ILÍACA HASTA APÓFISIS TRANVERSAS Y ESPINOSAS.</a:t>
            </a:r>
          </a:p>
          <a:p>
            <a:r>
              <a:rPr lang="es-AR" sz="2000" dirty="0"/>
              <a:t>EL ILIOCOSTAL TIENE, ADEMÁS, FIBRAS QUE VAN A LA PARTE POSTERIOR DE LAS COSTILLAS.</a:t>
            </a:r>
          </a:p>
          <a:p>
            <a:r>
              <a:rPr lang="es-AR" sz="2000" dirty="0"/>
              <a:t>EN LOS CANALES VERTEBRALES SE DIPONEN:</a:t>
            </a:r>
          </a:p>
          <a:p>
            <a:r>
              <a:rPr lang="es-AR" sz="2000" dirty="0"/>
              <a:t>-EN EL FONDO, TRANSVERSO ESPINOSO.</a:t>
            </a:r>
          </a:p>
          <a:p>
            <a:r>
              <a:rPr lang="es-AR" sz="2000" dirty="0"/>
              <a:t>-SUPERFICIAL Y EXTERNO, ILIOCOSTAL.</a:t>
            </a:r>
          </a:p>
          <a:p>
            <a:r>
              <a:rPr lang="es-AR" sz="2000" dirty="0"/>
              <a:t>-SUPERFICIAL E INTERNO, DORSAL LARGO.</a:t>
            </a:r>
          </a:p>
          <a:p>
            <a:endParaRPr lang="es-AR" sz="2000" dirty="0"/>
          </a:p>
          <a:p>
            <a:r>
              <a:rPr lang="es-AR" sz="2000" b="1" dirty="0"/>
              <a:t>ACCIÓN: </a:t>
            </a:r>
          </a:p>
          <a:p>
            <a:r>
              <a:rPr lang="es-AR" sz="2000" dirty="0"/>
              <a:t>PROTECCIÓN DE LA COLUMNA Y SUJECIÓN DE LA VÉRTEBRAS.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416" y="2321496"/>
            <a:ext cx="26905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1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73050"/>
            <a:ext cx="3213993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PECTORAL MAYOR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435100"/>
            <a:ext cx="4392488" cy="501823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MITAD INTERNA DE LA CLAVÍCULA Y A LO LARGO DEL ESTERNÓN, FIBRAS HACIA AFUERA HASTA EL TROQUINTER O TUBEROSIDAD MAYOR DE HÚMERO.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ADUCCIÓN  Y MOVIMIENTO ADELANTE DEL BRAZO.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6" y="2897561"/>
            <a:ext cx="417646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79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9" y="273050"/>
            <a:ext cx="3141985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PECTORAL MENOR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7528" y="1435100"/>
            <a:ext cx="4680520" cy="4874220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CARA ANTERIOR DE 2°, 3°, 4°, Y 5° COSTILLAS HASTA LA APÓFISIS CORACOIDES.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LLEVA EL HOMBRO HACIA ADELANTE.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8" y="3617640"/>
            <a:ext cx="28083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851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73050"/>
            <a:ext cx="3213993" cy="171579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RECTO ANTERIOR DEL ABDOMEN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2132856"/>
            <a:ext cx="4824536" cy="4392488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CARA ANTERIOR DE LA 5°, 6° Y 7° COSTILLAS Y SUS CARTÍLAGOS COSTALES, FIBRAS HACIA ABAJO HASTA LA SÍNFISIS PUBIANA.</a:t>
            </a:r>
          </a:p>
          <a:p>
            <a:r>
              <a:rPr lang="es-AR" sz="2000" dirty="0"/>
              <a:t>RECUBIERTO POR VAINAS FIBROSAS QUE UNEN LOS DOS RECTOS FORMANDO LA LÍNEA ALBA.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FLEXOR DEL TRONCO.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6" y="3274914"/>
            <a:ext cx="3456384" cy="358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77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9" y="273050"/>
            <a:ext cx="3141985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SERRATO MAYOR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7528" y="1435100"/>
            <a:ext cx="4176464" cy="5090244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BORDE INTERNO DE LA ESCÁPULA HASTA LA CARA LATERAL DE LAS 9 PRIMERAS COSTILLAS.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LLEVA HOMBROS HACIA ADELANTE.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8" b="99551" l="1111" r="91111">
                        <a14:foregroundMark x1="44444" y1="8642" x2="46444" y2="2020"/>
                        <a14:foregroundMark x1="12000" y1="88215" x2="6889" y2="88664"/>
                        <a14:foregroundMark x1="1444" y1="91582" x2="6111" y2="88215"/>
                        <a14:foregroundMark x1="76444" y1="92817" x2="73556" y2="87767"/>
                        <a14:foregroundMark x1="61556" y1="87991" x2="66222" y2="99663"/>
                        <a14:foregroundMark x1="85000" y1="22783" x2="91111" y2="23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63" y="1287421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79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73050"/>
            <a:ext cx="3213993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OBLÍCUO MAYOR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435100"/>
            <a:ext cx="4536504" cy="5090244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CARA EXTERNA DE LÁS 8 ÚLTIMAS COSTILLAS, FIBRAS HACIA ABAJO Y ADELANTE HASTA VAINA FIBROSA QUE CUBRE RECTOS ANTERIORES, Y CRESTA ILÍACA.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ROTADOR Y FLEXOR LATERAL DEL TRONCO.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2571750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4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260648"/>
            <a:ext cx="3080321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OBLÍCUO MENOR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5520" y="1435100"/>
            <a:ext cx="5112568" cy="5090244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VAINA LATERAL DEL RECTO ANTERIOR Y CUATRO ÚLTIMAS COSTILLAS, FIBRAS HACIA ABAJO Y ATRÁS HASTA LA CRESTA ILÍACA.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FLEXIÓN LATERAL DEL TRONCO E INTERVIENE EN LOS GIROS DEL MISMO.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3"/>
          <a:stretch/>
        </p:blipFill>
        <p:spPr bwMode="auto">
          <a:xfrm>
            <a:off x="7799512" y="3041576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76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3" y="273050"/>
            <a:ext cx="3286001" cy="1162050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TRANSVERSO DEL ABDOMEN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03512" y="1435100"/>
            <a:ext cx="4968552" cy="5090244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APÓFISIS TRANSVERSAS DE LAS VÉRTEBRAS LUMBARES, FIBRAS HACIA ADELANTE HASTA LAS VAINAS ABDOMINALES.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APROXIMA LA CARA ANTERIOR DEL ABDOMEN A LA POSTERIOR.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27" y="3041576"/>
            <a:ext cx="280377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7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5102" y="149290"/>
            <a:ext cx="3932237" cy="1600200"/>
          </a:xfrm>
        </p:spPr>
        <p:txBody>
          <a:bodyPr>
            <a:normAutofit/>
          </a:bodyPr>
          <a:lstStyle/>
          <a:p>
            <a:r>
              <a:rPr lang="es-AR" sz="4000" dirty="0"/>
              <a:t>GLÚTEO MAYOR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1" y="1435100"/>
            <a:ext cx="3008313" cy="4874220"/>
          </a:xfrm>
        </p:spPr>
        <p:txBody>
          <a:bodyPr>
            <a:normAutofit lnSpcReduction="10000"/>
          </a:bodyPr>
          <a:lstStyle/>
          <a:p>
            <a:endParaRPr lang="es-AR" dirty="0"/>
          </a:p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FOSA POSTERIOR, EN CARA POSTERIOR DEL SACRO Y EN MITAD POSTERIOR DE CRESTA ILÍACA HASTA CRESTA POSTERIOR DEL TROCÁNTER Y CRESTA EXTERNA DE LA BIFURCACIÓN POSTERIOR DE LÍNEA ÁSPERA.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ABDUCTOR Y LLEVA EL MUSLO HACIA ATRÁS.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548680"/>
            <a:ext cx="50040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38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505" y="116632"/>
            <a:ext cx="3358009" cy="648072"/>
          </a:xfrm>
        </p:spPr>
        <p:txBody>
          <a:bodyPr>
            <a:normAutofit/>
          </a:bodyPr>
          <a:lstStyle/>
          <a:p>
            <a:r>
              <a:rPr lang="es-AR" sz="4000" dirty="0"/>
              <a:t>PSOAS ILÍACO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31504" y="836712"/>
            <a:ext cx="5184576" cy="5832648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EL PSOAS VA DESDE LA CARA LATERAL DE LOS ÚLTIMOS 5 DISCOS INTERCOSTALES,FIBRAS HACIA ABAJO A LA PELVIS Y SE UNE CON FIBRAS DEL ILÍACO.</a:t>
            </a:r>
          </a:p>
          <a:p>
            <a:r>
              <a:rPr lang="es-AR" sz="2000" dirty="0"/>
              <a:t>EL ILÍACO VA DESDE LA FOSA ILÍACA INTERNA Y SE UNE A LAS FIBRAS DEL PSOAS.</a:t>
            </a:r>
          </a:p>
          <a:p>
            <a:r>
              <a:rPr lang="es-AR" sz="2000" dirty="0"/>
              <a:t>TODAS LAS FIBRAS LLEGAN AL TROCÁNTER MENOR DEL FÉMUR.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FLEXIÓN Y ROTACIÓN EXTERNA DEL MUSLO SOBRE EL TRONCO.</a:t>
            </a:r>
          </a:p>
          <a:p>
            <a:r>
              <a:rPr lang="es-AR" sz="2000" dirty="0"/>
              <a:t>TAMBIÉN INTERVIENE EN LA FLEXIÓN DEL TRONCO.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00" y="2132856"/>
            <a:ext cx="36004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1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5" y="260648"/>
            <a:ext cx="3008313" cy="670396"/>
          </a:xfrm>
        </p:spPr>
        <p:txBody>
          <a:bodyPr>
            <a:normAutofit/>
          </a:bodyPr>
          <a:lstStyle/>
          <a:p>
            <a:r>
              <a:rPr lang="es-AR" sz="4000" dirty="0"/>
              <a:t>PIRAMIDAL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1200" y="980728"/>
            <a:ext cx="4978896" cy="5544616"/>
          </a:xfrm>
        </p:spPr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ZONA MEDIA DE LA CARA ANTERIOR DEL SACRO HASTA EL TROCÁNTER MAYOR.</a:t>
            </a:r>
          </a:p>
          <a:p>
            <a:endParaRPr lang="es-AR" sz="2000" dirty="0"/>
          </a:p>
          <a:p>
            <a:endParaRPr lang="es-AR" sz="2000" dirty="0"/>
          </a:p>
          <a:p>
            <a:r>
              <a:rPr lang="es-AR" sz="2000" b="1" dirty="0"/>
              <a:t>ACCIÓN: </a:t>
            </a:r>
            <a:r>
              <a:rPr lang="es-AR" sz="2000" dirty="0"/>
              <a:t>ROTADOR EXTERNO, ABDUCTOR Y EXTENSOR DEL MUSLO.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72816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233152" y="170080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40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470025"/>
          </a:xfrm>
        </p:spPr>
        <p:txBody>
          <a:bodyPr>
            <a:normAutofit/>
          </a:bodyPr>
          <a:lstStyle/>
          <a:p>
            <a:r>
              <a:rPr lang="es-AR" sz="8000" dirty="0"/>
              <a:t>MUSLO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03512" y="1484784"/>
            <a:ext cx="8784976" cy="5112568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CARA ANTERIOR:      </a:t>
            </a:r>
          </a:p>
          <a:p>
            <a:pPr algn="l"/>
            <a:r>
              <a:rPr lang="es-AR" dirty="0"/>
              <a:t>-PECTÍNEO</a:t>
            </a:r>
          </a:p>
          <a:p>
            <a:pPr algn="l"/>
            <a:r>
              <a:rPr lang="es-AR" dirty="0"/>
              <a:t>-SARTORIO</a:t>
            </a:r>
          </a:p>
          <a:p>
            <a:pPr algn="l"/>
            <a:r>
              <a:rPr lang="es-AR" dirty="0"/>
              <a:t>-CUÁDRICEPS</a:t>
            </a:r>
          </a:p>
          <a:p>
            <a:pPr algn="l"/>
            <a:r>
              <a:rPr lang="es-AR" sz="4400" dirty="0"/>
              <a:t>CARA LATERAL:</a:t>
            </a:r>
          </a:p>
          <a:p>
            <a:pPr algn="l"/>
            <a:r>
              <a:rPr lang="es-AR" sz="4400" dirty="0"/>
              <a:t>-</a:t>
            </a:r>
            <a:r>
              <a:rPr lang="es-AR" dirty="0"/>
              <a:t>RECTO INTERNO</a:t>
            </a:r>
          </a:p>
          <a:p>
            <a:pPr algn="l"/>
            <a:r>
              <a:rPr lang="es-AR" dirty="0"/>
              <a:t>-ADUCTOR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772816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2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919536" y="404664"/>
            <a:ext cx="5176664" cy="4176464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CARA POSTERIOR</a:t>
            </a:r>
          </a:p>
          <a:p>
            <a:pPr algn="l"/>
            <a:endParaRPr lang="es-AR" sz="4400" dirty="0"/>
          </a:p>
          <a:p>
            <a:pPr algn="l"/>
            <a:r>
              <a:rPr lang="es-AR" dirty="0"/>
              <a:t>-BÍCEPS FEMORAL</a:t>
            </a:r>
          </a:p>
          <a:p>
            <a:pPr algn="l"/>
            <a:endParaRPr lang="es-AR" dirty="0"/>
          </a:p>
          <a:p>
            <a:pPr algn="l"/>
            <a:r>
              <a:rPr lang="es-AR" dirty="0"/>
              <a:t>-SEMIMEMBRANOSO</a:t>
            </a:r>
          </a:p>
          <a:p>
            <a:pPr algn="l"/>
            <a:endParaRPr lang="es-AR" dirty="0"/>
          </a:p>
          <a:p>
            <a:pPr algn="l"/>
            <a:r>
              <a:rPr lang="es-AR" dirty="0"/>
              <a:t>-SEMITENDINOSO</a:t>
            </a:r>
          </a:p>
          <a:p>
            <a:pPr algn="l"/>
            <a:endParaRPr lang="es-AR" dirty="0"/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291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PECTÍNEO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b="1" dirty="0"/>
              <a:t>INSERCIONES:</a:t>
            </a:r>
          </a:p>
          <a:p>
            <a:r>
              <a:rPr lang="es-AR" sz="2000" dirty="0"/>
              <a:t>DESDE LA PARET PUBIANA DEL ILÍACO Y VA HACIA ABAJO, AFUERA Y ATRÁS HACIA LA LÍNEA ÁSPERA.</a:t>
            </a:r>
          </a:p>
          <a:p>
            <a:endParaRPr lang="es-AR" sz="2000" dirty="0"/>
          </a:p>
          <a:p>
            <a:r>
              <a:rPr lang="es-AR" sz="2000" b="1" dirty="0"/>
              <a:t>ACCIÓN:</a:t>
            </a:r>
          </a:p>
          <a:p>
            <a:r>
              <a:rPr lang="es-AR" sz="2000" dirty="0"/>
              <a:t>ABDUCTOR, ROTADOR EXTERNO Y LLEVA EL MUSLO HACIA ATRÁS.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836712"/>
            <a:ext cx="4572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598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1964</Words>
  <Application>Microsoft Office PowerPoint</Application>
  <PresentationFormat>Panorámica</PresentationFormat>
  <Paragraphs>347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1_Tema de Office</vt:lpstr>
      <vt:lpstr>ANATOMÍA</vt:lpstr>
      <vt:lpstr>CINTURA PELVIANA</vt:lpstr>
      <vt:lpstr>GLÚTEO MENOR</vt:lpstr>
      <vt:lpstr>GLÚTEO MEDIO</vt:lpstr>
      <vt:lpstr>GLÚTEO MAYOR</vt:lpstr>
      <vt:lpstr>PIRAMIDAL</vt:lpstr>
      <vt:lpstr>MUSLO</vt:lpstr>
      <vt:lpstr>Presentación de PowerPoint</vt:lpstr>
      <vt:lpstr>PECTÍNEO</vt:lpstr>
      <vt:lpstr>SARTORIO</vt:lpstr>
      <vt:lpstr>CUÁDRICEPS</vt:lpstr>
      <vt:lpstr>Presentación de PowerPoint</vt:lpstr>
      <vt:lpstr>ADUCTORES</vt:lpstr>
      <vt:lpstr>BÍCEPS FEMORAL</vt:lpstr>
      <vt:lpstr>SEMIMEMBRANOSO Y SEMITENDINOSO</vt:lpstr>
      <vt:lpstr>PANTORRILLAS</vt:lpstr>
      <vt:lpstr>GEMELOS</vt:lpstr>
      <vt:lpstr>SÓLEO</vt:lpstr>
      <vt:lpstr>CINTURA ESCAPULAR</vt:lpstr>
      <vt:lpstr>DELTOIDES</vt:lpstr>
      <vt:lpstr>SUPRAESPINOSO</vt:lpstr>
      <vt:lpstr>INFRAESPINOSO</vt:lpstr>
      <vt:lpstr>REDONDO MENOR</vt:lpstr>
      <vt:lpstr>REDONDO MAYOR</vt:lpstr>
      <vt:lpstr>SUBESCAPULAR</vt:lpstr>
      <vt:lpstr>BRAZO</vt:lpstr>
      <vt:lpstr>BÍCEPS</vt:lpstr>
      <vt:lpstr>CORACOBRAQUIAL</vt:lpstr>
      <vt:lpstr>BRAQUIAL ANTERIOR</vt:lpstr>
      <vt:lpstr>TRÍCEPS</vt:lpstr>
      <vt:lpstr>TRONCO</vt:lpstr>
      <vt:lpstr>Presentación de PowerPoint</vt:lpstr>
      <vt:lpstr>Presentación de PowerPoint</vt:lpstr>
      <vt:lpstr>ESTERNOCLEIDOOCCIPITOMASTÓIDEO</vt:lpstr>
      <vt:lpstr>TRAPECIO</vt:lpstr>
      <vt:lpstr>DORSAL ANCHO</vt:lpstr>
      <vt:lpstr>ROMBOIDES</vt:lpstr>
      <vt:lpstr>ANGULAR DEL OMÓPLATO</vt:lpstr>
      <vt:lpstr>SERRATO MENOR SUPERIOR</vt:lpstr>
      <vt:lpstr>SERRATO MENOR INFERIOR</vt:lpstr>
      <vt:lpstr>CUADRADO LUMBAR</vt:lpstr>
      <vt:lpstr>ILIOCOSTAL, DORSAL LARGO Y TRANVERSO ESPINOSO</vt:lpstr>
      <vt:lpstr>PECTORAL MAYOR</vt:lpstr>
      <vt:lpstr>PECTORAL MENOR</vt:lpstr>
      <vt:lpstr>RECTO ANTERIOR DEL ABDOMEN</vt:lpstr>
      <vt:lpstr>SERRATO MAYOR</vt:lpstr>
      <vt:lpstr>OBLÍCUO MAYOR</vt:lpstr>
      <vt:lpstr>OBLÍCUO MENOR</vt:lpstr>
      <vt:lpstr>TRANSVERSO DEL ABDOMEN</vt:lpstr>
      <vt:lpstr>PSOAS ILÍACO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ANATOMÍA</dc:title>
  <dc:creator>Ezequiel Barletta Domenech</dc:creator>
  <cp:lastModifiedBy>Laura</cp:lastModifiedBy>
  <cp:revision>3</cp:revision>
  <dcterms:created xsi:type="dcterms:W3CDTF">2020-07-15T19:20:28Z</dcterms:created>
  <dcterms:modified xsi:type="dcterms:W3CDTF">2020-07-17T13:10:39Z</dcterms:modified>
</cp:coreProperties>
</file>